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notesMasterIdLst>
    <p:notesMasterId r:id="rId5"/>
  </p:notesMasterIdLst>
  <p:sldIdLst>
    <p:sldId id="257" r:id="rId2"/>
    <p:sldId id="364" r:id="rId3"/>
    <p:sldId id="28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ntact@alternatives-humanitaires.org" initials="c" lastIdx="2" clrIdx="0">
    <p:extLst>
      <p:ext uri="{19B8F6BF-5375-455C-9EA6-DF929625EA0E}">
        <p15:presenceInfo xmlns:p15="http://schemas.microsoft.com/office/powerpoint/2012/main" userId="6c6f444b11efda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5256" autoAdjust="0"/>
  </p:normalViewPr>
  <p:slideViewPr>
    <p:cSldViewPr snapToGrid="0">
      <p:cViewPr varScale="1">
        <p:scale>
          <a:sx n="82" d="100"/>
          <a:sy n="82" d="100"/>
        </p:scale>
        <p:origin x="66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nta\Desktop\Graphiques%20rappo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nta\Desktop\Graphiques%20rapport_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u="none" strike="noStrike" baseline="0">
                <a:effectLst/>
              </a:rPr>
              <a:t>É</a:t>
            </a:r>
            <a:r>
              <a:rPr lang="en-GB" b="1"/>
              <a:t>volution de la fréquentation du site internet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'Evol de la fréquentation du sit'!$B$1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sit'!$B$2:$B$4</c:f>
              <c:numCache>
                <c:formatCode>General</c:formatCode>
                <c:ptCount val="3"/>
                <c:pt idx="0">
                  <c:v>11471</c:v>
                </c:pt>
                <c:pt idx="1">
                  <c:v>16695</c:v>
                </c:pt>
                <c:pt idx="2">
                  <c:v>33907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91-446B-9E4D-6B9816DE2937}"/>
            </c:ext>
          </c:extLst>
        </c:ser>
        <c:ser>
          <c:idx val="1"/>
          <c:order val="1"/>
          <c:tx>
            <c:strRef>
              <c:f>'Evol de la fréquentation du sit'!$C$1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sit'!$C$2:$C$4</c:f>
              <c:numCache>
                <c:formatCode>General</c:formatCode>
                <c:ptCount val="3"/>
                <c:pt idx="0">
                  <c:v>12971</c:v>
                </c:pt>
                <c:pt idx="1">
                  <c:v>18232</c:v>
                </c:pt>
                <c:pt idx="2">
                  <c:v>32084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91-446B-9E4D-6B9816DE2937}"/>
            </c:ext>
          </c:extLst>
        </c:ser>
        <c:ser>
          <c:idx val="2"/>
          <c:order val="2"/>
          <c:tx>
            <c:strRef>
              <c:f>'Evol de la fréquentation du sit'!$D$1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sit'!$D$2:$D$4</c:f>
              <c:numCache>
                <c:formatCode>General</c:formatCode>
                <c:ptCount val="3"/>
                <c:pt idx="0">
                  <c:v>18853</c:v>
                </c:pt>
                <c:pt idx="1">
                  <c:v>26709</c:v>
                </c:pt>
                <c:pt idx="2">
                  <c:v>45895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91-446B-9E4D-6B9816DE2937}"/>
            </c:ext>
          </c:extLst>
        </c:ser>
        <c:ser>
          <c:idx val="3"/>
          <c:order val="3"/>
          <c:tx>
            <c:strRef>
              <c:f>'Evol de la fréquentation du sit'!$E$1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sit'!$E$2:$E$4</c:f>
              <c:numCache>
                <c:formatCode>General</c:formatCode>
                <c:ptCount val="3"/>
                <c:pt idx="0">
                  <c:v>23209</c:v>
                </c:pt>
                <c:pt idx="1">
                  <c:v>32209</c:v>
                </c:pt>
                <c:pt idx="2">
                  <c:v>53062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91-446B-9E4D-6B9816DE2937}"/>
            </c:ext>
          </c:extLst>
        </c:ser>
        <c:ser>
          <c:idx val="4"/>
          <c:order val="4"/>
          <c:tx>
            <c:strRef>
              <c:f>'Evol de la fréquentation du sit'!$F$1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sit'!$F$2:$F$4</c:f>
              <c:numCache>
                <c:formatCode>General</c:formatCode>
                <c:ptCount val="3"/>
                <c:pt idx="0">
                  <c:v>41724</c:v>
                </c:pt>
                <c:pt idx="1">
                  <c:v>56143</c:v>
                </c:pt>
                <c:pt idx="2">
                  <c:v>87417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91-446B-9E4D-6B9816DE2937}"/>
            </c:ext>
          </c:extLst>
        </c:ser>
        <c:ser>
          <c:idx val="5"/>
          <c:order val="5"/>
          <c:tx>
            <c:strRef>
              <c:f>'Evol de la fréquentation du sit'!$G$1</c:f>
              <c:strCache>
                <c:ptCount val="1"/>
                <c:pt idx="0">
                  <c:v>2021*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'Evol de la fréquentation du sit'!$A$2:$A$4</c:f>
              <c:strCache>
                <c:ptCount val="3"/>
                <c:pt idx="0">
                  <c:v>Utilisateurs</c:v>
                </c:pt>
                <c:pt idx="1">
                  <c:v>Sessions</c:v>
                </c:pt>
                <c:pt idx="2">
                  <c:v>Pages vues</c:v>
                </c:pt>
              </c:strCache>
            </c:strRef>
          </c:cat>
          <c:val>
            <c:numRef>
              <c:f>'Evol de la fréquentation du sit'!$G$2:$G$4</c:f>
              <c:numCache>
                <c:formatCode>General</c:formatCode>
                <c:ptCount val="3"/>
                <c:pt idx="0">
                  <c:v>56074</c:v>
                </c:pt>
                <c:pt idx="1">
                  <c:v>75099</c:v>
                </c:pt>
                <c:pt idx="2">
                  <c:v>110572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91-446B-9E4D-6B9816DE29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1180480"/>
        <c:axId val="171167584"/>
      </c:barChart>
      <c:catAx>
        <c:axId val="17118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167584"/>
        <c:crosses val="autoZero"/>
        <c:auto val="1"/>
        <c:lblAlgn val="ctr"/>
        <c:lblOffset val="100"/>
        <c:noMultiLvlLbl val="0"/>
      </c:catAx>
      <c:valAx>
        <c:axId val="171167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18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'Age des utilisateurs'!$A$2</c:f>
              <c:strCache>
                <c:ptCount val="1"/>
                <c:pt idx="0">
                  <c:v>Age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26-4D24-BE6E-5F2482966C31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26-4D24-BE6E-5F2482966C31}"/>
              </c:ext>
            </c:extLst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26-4D24-BE6E-5F2482966C31}"/>
              </c:ext>
            </c:extLst>
          </c:dPt>
          <c:dPt>
            <c:idx val="3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B26-4D24-BE6E-5F2482966C31}"/>
              </c:ext>
            </c:extLst>
          </c:dPt>
          <c:dPt>
            <c:idx val="4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B26-4D24-BE6E-5F2482966C31}"/>
              </c:ext>
            </c:extLst>
          </c:dPt>
          <c:dPt>
            <c:idx val="5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9B26-4D24-BE6E-5F2482966C3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B26-4D24-BE6E-5F2482966C3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9B26-4D24-BE6E-5F2482966C3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9B26-4D24-BE6E-5F2482966C3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9B26-4D24-BE6E-5F2482966C3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9B26-4D24-BE6E-5F2482966C3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9B26-4D24-BE6E-5F2482966C3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'Age des utilisateurs'!$B$1:$G$1</c:f>
              <c:strCache>
                <c:ptCount val="6"/>
                <c:pt idx="0">
                  <c:v>18-24 ans</c:v>
                </c:pt>
                <c:pt idx="1">
                  <c:v>25-34 ans</c:v>
                </c:pt>
                <c:pt idx="2">
                  <c:v>35-44 ans </c:v>
                </c:pt>
                <c:pt idx="3">
                  <c:v>45-54 ans</c:v>
                </c:pt>
                <c:pt idx="4">
                  <c:v>55-64 ans </c:v>
                </c:pt>
                <c:pt idx="5">
                  <c:v>65+ ans</c:v>
                </c:pt>
              </c:strCache>
            </c:strRef>
          </c:cat>
          <c:val>
            <c:numRef>
              <c:f>'Age des utilisateurs'!$B$2:$G$2</c:f>
              <c:numCache>
                <c:formatCode>General</c:formatCode>
                <c:ptCount val="6"/>
                <c:pt idx="0">
                  <c:v>5164</c:v>
                </c:pt>
                <c:pt idx="1">
                  <c:v>5610</c:v>
                </c:pt>
                <c:pt idx="2">
                  <c:v>3175</c:v>
                </c:pt>
                <c:pt idx="3">
                  <c:v>2417</c:v>
                </c:pt>
                <c:pt idx="4">
                  <c:v>1568</c:v>
                </c:pt>
                <c:pt idx="5">
                  <c:v>1292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B26-4D24-BE6E-5F2482966C3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87B3A-6427-4850-8138-EE1F125C9094}" type="datetimeFigureOut">
              <a:rPr lang="fr-FR" smtClean="0"/>
              <a:t>29/04/2022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3F9C9-09F3-4F01-8E9F-32B68168E6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06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35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4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08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4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1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31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95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98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24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6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16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54DD182-96E7-498D-9C56-76D0426E6688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5A5CE57-D46B-429C-809E-5E594D8EAA91}" type="slidenum">
              <a:rPr lang="en-GB" smtClean="0"/>
              <a:t>‹N°›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286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1CADD2F6-C88F-4BE5-8A05-263A5E43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2934"/>
            <a:ext cx="3200400" cy="2286000"/>
          </a:xfrm>
        </p:spPr>
        <p:txBody>
          <a:bodyPr>
            <a:normAutofit/>
          </a:bodyPr>
          <a:lstStyle/>
          <a:p>
            <a:r>
              <a:rPr lang="fr-FR" dirty="0">
                <a:latin typeface="Avenir LT Std 65 Medium" panose="020B0603020203020204" pitchFamily="34" charset="0"/>
              </a:rPr>
              <a:t>Le site actuel d’Alternatives Humanitaires</a:t>
            </a:r>
            <a:endParaRPr lang="en-GB" dirty="0">
              <a:latin typeface="Avenir LT Std 65 Medium" panose="020B0603020203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740C42E-BB88-46CA-81E2-C75C9D915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15" y="175778"/>
            <a:ext cx="1460131" cy="289213"/>
          </a:xfrm>
          <a:prstGeom prst="rect">
            <a:avLst/>
          </a:prstGeom>
        </p:spPr>
      </p:pic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D7EF1860-DF49-43E3-946E-CC458B9C5D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5347350"/>
              </p:ext>
            </p:extLst>
          </p:nvPr>
        </p:nvGraphicFramePr>
        <p:xfrm>
          <a:off x="4815914" y="167983"/>
          <a:ext cx="6823866" cy="3456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3F6BA770-0916-431C-8506-A6780C14DF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3366450"/>
              </p:ext>
            </p:extLst>
          </p:nvPr>
        </p:nvGraphicFramePr>
        <p:xfrm>
          <a:off x="4730663" y="4173417"/>
          <a:ext cx="3715503" cy="2530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187BCF54-A704-4D78-BD82-85E57612EEDF}"/>
              </a:ext>
            </a:extLst>
          </p:cNvPr>
          <p:cNvSpPr txBox="1"/>
          <p:nvPr/>
        </p:nvSpPr>
        <p:spPr>
          <a:xfrm>
            <a:off x="4570682" y="3538364"/>
            <a:ext cx="4503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venir LT Std 65 Medium" panose="020B06030202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fr-FR" sz="1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Répartition par âge des visiteurs du site internet</a:t>
            </a:r>
            <a:endParaRPr lang="fr-FR" sz="1400" b="1" dirty="0">
              <a:solidFill>
                <a:schemeClr val="tx1">
                  <a:lumMod val="75000"/>
                  <a:lumOff val="2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4E699E1-58CA-476D-B7D5-E52D92CF05EA}"/>
              </a:ext>
            </a:extLst>
          </p:cNvPr>
          <p:cNvSpPr/>
          <p:nvPr/>
        </p:nvSpPr>
        <p:spPr>
          <a:xfrm>
            <a:off x="8877634" y="4369361"/>
            <a:ext cx="2661345" cy="18223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Support de lecture digital</a:t>
            </a:r>
          </a:p>
          <a:p>
            <a:pPr algn="ctr"/>
            <a:endParaRPr lang="fr-FR" sz="6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venir LT Std 65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Windows		42,5 %</a:t>
            </a:r>
          </a:p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Android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		27 %</a:t>
            </a:r>
          </a:p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Mac			14 %</a:t>
            </a:r>
          </a:p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iOS			14 %</a:t>
            </a:r>
          </a:p>
          <a:p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Autre		2,5 %</a:t>
            </a:r>
            <a:endParaRPr lang="fr-FR" sz="16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Avenir LT Std 65 Ligh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05FEC0A-988C-4041-B7A0-2A63E6ED6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429000"/>
            <a:ext cx="3200400" cy="3379124"/>
          </a:xfrm>
        </p:spPr>
        <p:txBody>
          <a:bodyPr>
            <a:normAutofit/>
          </a:bodyPr>
          <a:lstStyle/>
          <a:p>
            <a:endParaRPr lang="fr-FR" sz="2000" dirty="0">
              <a:latin typeface="Avenir LT Std 65 Medium" panose="020B0603020203020204" pitchFamily="34" charset="0"/>
            </a:endParaRPr>
          </a:p>
          <a:p>
            <a:r>
              <a:rPr lang="fr-FR" sz="2000" dirty="0">
                <a:latin typeface="Avenir LT Std 65 Medium" panose="020B0603020203020204" pitchFamily="34" charset="0"/>
              </a:rPr>
              <a:t>Un outil essentiel et de plus en plus utilisé…</a:t>
            </a:r>
          </a:p>
        </p:txBody>
      </p:sp>
    </p:spTree>
    <p:extLst>
      <p:ext uri="{BB962C8B-B14F-4D97-AF65-F5344CB8AC3E}">
        <p14:creationId xmlns:p14="http://schemas.microsoft.com/office/powerpoint/2010/main" val="231731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1CADD2F6-C88F-4BE5-8A05-263A5E439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2934"/>
            <a:ext cx="3200400" cy="2286000"/>
          </a:xfrm>
        </p:spPr>
        <p:txBody>
          <a:bodyPr>
            <a:normAutofit/>
          </a:bodyPr>
          <a:lstStyle/>
          <a:p>
            <a:r>
              <a:rPr lang="fr-FR" dirty="0">
                <a:latin typeface="Avenir LT Std 65 Medium" panose="020B0603020203020204" pitchFamily="34" charset="0"/>
              </a:rPr>
              <a:t>Le site actuel d’Alternatives Humanitaires</a:t>
            </a:r>
            <a:endParaRPr lang="en-GB" dirty="0">
              <a:latin typeface="Avenir LT Std 65 Medium" panose="020B0603020203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740C42E-BB88-46CA-81E2-C75C9D915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15" y="175778"/>
            <a:ext cx="1460131" cy="289213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05FEC0A-988C-4041-B7A0-2A63E6ED6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429000"/>
            <a:ext cx="3200400" cy="3379124"/>
          </a:xfrm>
        </p:spPr>
        <p:txBody>
          <a:bodyPr>
            <a:normAutofit/>
          </a:bodyPr>
          <a:lstStyle/>
          <a:p>
            <a:endParaRPr lang="fr-FR" sz="2000" dirty="0">
              <a:latin typeface="Avenir LT Std 65 Medium" panose="020B0603020203020204" pitchFamily="34" charset="0"/>
            </a:endParaRPr>
          </a:p>
          <a:p>
            <a:r>
              <a:rPr lang="fr-FR" sz="2000" dirty="0">
                <a:latin typeface="Avenir LT Std 65 Medium" panose="020B0603020203020204" pitchFamily="34" charset="0"/>
              </a:rPr>
              <a:t>… mais une plateforme qui atteint ses limites. </a:t>
            </a:r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84BA7B7C-2D38-4C16-B631-9DA6E75B764B}"/>
              </a:ext>
            </a:extLst>
          </p:cNvPr>
          <p:cNvSpPr txBox="1">
            <a:spLocks/>
          </p:cNvSpPr>
          <p:nvPr/>
        </p:nvSpPr>
        <p:spPr>
          <a:xfrm>
            <a:off x="4629540" y="464991"/>
            <a:ext cx="7033725" cy="6211045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Calibri" panose="020F0502020204030204" pitchFamily="34" charset="0"/>
              <a:buNone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Créé en 2016 lors du lancement de la revue, le site atteint ses limites techniques et esthétiques 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Contenu et archives peu valorisés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Navigation peu intuitive et fonction de recherche inefficace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Graphisme désuet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Thème WordPress très rigide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Référencement moyen sur les moteurs de recherche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Pas d’optimisation pour une visite sur mobile et tablette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Pas de fonction e-commerce permettant de traiter les achats et les abonnements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1400" dirty="0"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Manque d’intégration de notre outil d’emailing et de nos réseaux sociaux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A23CE3A-5DFB-41C1-A8EC-5EB6C0DB3C34}"/>
              </a:ext>
            </a:extLst>
          </p:cNvPr>
          <p:cNvSpPr/>
          <p:nvPr/>
        </p:nvSpPr>
        <p:spPr>
          <a:xfrm>
            <a:off x="4334296" y="4002833"/>
            <a:ext cx="7496920" cy="25285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Besoins principaux identifiés :</a:t>
            </a:r>
          </a:p>
          <a:p>
            <a:pPr marL="0" indent="0" algn="just">
              <a:buNone/>
            </a:pPr>
            <a:endParaRPr lang="fr-FR" dirty="0">
              <a:solidFill>
                <a:schemeClr val="accent4">
                  <a:lumMod val="50000"/>
                </a:schemeClr>
              </a:solidFill>
              <a:latin typeface="Avenir LT Std 65 Ligh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Amélioration du graphisme du site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Meilleure valorisation du contenu de la revue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Des fonctionnalités d’administration et de production de contenu plus élaborées pour les administrateurs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4">
                    <a:lumMod val="50000"/>
                  </a:schemeClr>
                </a:solidFill>
                <a:latin typeface="Avenir LT Std 65 Light"/>
                <a:ea typeface="Calibri" panose="020F0502020204030204" pitchFamily="34" charset="0"/>
                <a:cs typeface="Times New Roman" panose="02020603050405020304" pitchFamily="18" charset="0"/>
              </a:rPr>
              <a:t> Des moyens de fidéliser les visiteurs</a:t>
            </a:r>
          </a:p>
        </p:txBody>
      </p:sp>
    </p:spTree>
    <p:extLst>
      <p:ext uri="{BB962C8B-B14F-4D97-AF65-F5344CB8AC3E}">
        <p14:creationId xmlns:p14="http://schemas.microsoft.com/office/powerpoint/2010/main" val="2659865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67F2DC23-6611-4272-858E-90C27C0B31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5" y="65639"/>
            <a:ext cx="1553592" cy="48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8407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Personnalisé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9A39A"/>
      </a:accent1>
      <a:accent2>
        <a:srgbClr val="75BDA7"/>
      </a:accent2>
      <a:accent3>
        <a:srgbClr val="58B6C0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7030A0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217</Words>
  <Application>Microsoft Office PowerPoint</Application>
  <PresentationFormat>Grand écran</PresentationFormat>
  <Paragraphs>37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Avenir LT Std 65 Light</vt:lpstr>
      <vt:lpstr>Avenir LT Std 65 Medium</vt:lpstr>
      <vt:lpstr>Calibri</vt:lpstr>
      <vt:lpstr>Calibri Light</vt:lpstr>
      <vt:lpstr>Rétrospective</vt:lpstr>
      <vt:lpstr>Le site actuel d’Alternatives Humanitaires</vt:lpstr>
      <vt:lpstr>Le site actuel d’Alternatives Humanitaires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contact@alternatives-humanitaires.org</dc:creator>
  <cp:lastModifiedBy>Alternatives Humanitaires</cp:lastModifiedBy>
  <cp:revision>184</cp:revision>
  <dcterms:created xsi:type="dcterms:W3CDTF">2021-05-18T13:54:12Z</dcterms:created>
  <dcterms:modified xsi:type="dcterms:W3CDTF">2022-04-29T09:01:12Z</dcterms:modified>
</cp:coreProperties>
</file>